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8" r:id="rId3"/>
    <p:sldId id="280" r:id="rId4"/>
    <p:sldId id="257" r:id="rId5"/>
    <p:sldId id="323" r:id="rId6"/>
    <p:sldId id="322" r:id="rId7"/>
    <p:sldId id="320" r:id="rId8"/>
    <p:sldId id="319" r:id="rId9"/>
    <p:sldId id="309" r:id="rId10"/>
    <p:sldId id="324" r:id="rId11"/>
    <p:sldId id="325" r:id="rId12"/>
    <p:sldId id="328" r:id="rId13"/>
    <p:sldId id="327" r:id="rId14"/>
    <p:sldId id="326" r:id="rId15"/>
    <p:sldId id="314" r:id="rId16"/>
    <p:sldId id="318" r:id="rId17"/>
    <p:sldId id="329" r:id="rId18"/>
    <p:sldId id="330" r:id="rId19"/>
    <p:sldId id="315" r:id="rId20"/>
    <p:sldId id="317" r:id="rId21"/>
    <p:sldId id="279" r:id="rId22"/>
    <p:sldId id="292" r:id="rId23"/>
    <p:sldId id="264" r:id="rId24"/>
    <p:sldId id="310" r:id="rId25"/>
    <p:sldId id="311" r:id="rId26"/>
    <p:sldId id="312" r:id="rId27"/>
    <p:sldId id="303" r:id="rId28"/>
    <p:sldId id="313" r:id="rId29"/>
    <p:sldId id="281" r:id="rId30"/>
    <p:sldId id="282" r:id="rId31"/>
    <p:sldId id="304" r:id="rId32"/>
    <p:sldId id="266" r:id="rId33"/>
    <p:sldId id="263" r:id="rId34"/>
    <p:sldId id="268" r:id="rId35"/>
    <p:sldId id="269" r:id="rId36"/>
    <p:sldId id="277" r:id="rId37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257"/>
            <p14:sldId id="323"/>
            <p14:sldId id="322"/>
            <p14:sldId id="320"/>
            <p14:sldId id="319"/>
            <p14:sldId id="309"/>
            <p14:sldId id="324"/>
            <p14:sldId id="325"/>
            <p14:sldId id="328"/>
            <p14:sldId id="327"/>
            <p14:sldId id="326"/>
            <p14:sldId id="314"/>
            <p14:sldId id="318"/>
            <p14:sldId id="329"/>
            <p14:sldId id="330"/>
            <p14:sldId id="315"/>
            <p14:sldId id="317"/>
            <p14:sldId id="279"/>
            <p14:sldId id="292"/>
            <p14:sldId id="264"/>
            <p14:sldId id="310"/>
            <p14:sldId id="311"/>
            <p14:sldId id="312"/>
            <p14:sldId id="303"/>
            <p14:sldId id="313"/>
            <p14:sldId id="281"/>
            <p14:sldId id="282"/>
            <p14:sldId id="304"/>
            <p14:sldId id="266"/>
            <p14:sldId id="263"/>
            <p14:sldId id="268"/>
            <p14:sldId id="269"/>
            <p14:sldId id="277"/>
          </p14:sldIdLst>
        </p14:section>
        <p14:section name="APPENDIX" id="{19907E42-BDD1-4BFF-A82E-69C24E010B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53238"/>
    <a:srgbClr val="0B2E5D"/>
    <a:srgbClr val="7F7F7F"/>
    <a:srgbClr val="71D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95" autoAdjust="0"/>
    <p:restoredTop sz="50000" autoAdjust="0"/>
  </p:normalViewPr>
  <p:slideViewPr>
    <p:cSldViewPr snapToGrid="0" snapToObjects="1">
      <p:cViewPr varScale="1">
        <p:scale>
          <a:sx n="243" d="100"/>
          <a:sy n="243" d="100"/>
        </p:scale>
        <p:origin x="272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32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14/11/18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14/11/18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6" descr="Unbenannt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4723084"/>
            <a:ext cx="901701" cy="2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 descr="Reply Green 0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"/>
          <a:stretch/>
        </p:blipFill>
        <p:spPr>
          <a:xfrm>
            <a:off x="4029395" y="1416656"/>
            <a:ext cx="5114605" cy="303728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9" name="Bild 6" descr="Unbenannt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4723084"/>
            <a:ext cx="901701" cy="2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hyperlink" Target="https://github.com/Garolla/LabCamp.git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ReactiveX/RxSwift" TargetMode="External"/><Relationship Id="rId4" Type="http://schemas.openxmlformats.org/officeDocument/2006/relationships/hyperlink" Target="http://rxmarbles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hyperlink" Target="https://github.com/Garolla/LabCamp.git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ReactiveX/RxSwift" TargetMode="External"/><Relationship Id="rId4" Type="http://schemas.openxmlformats.org/officeDocument/2006/relationships/hyperlink" Target="http://rxmarbles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Reactive Programming in iOS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Emanuele, </a:t>
            </a:r>
            <a:r>
              <a:rPr lang="it-IT" dirty="0" err="1">
                <a:solidFill>
                  <a:srgbClr val="FFFFFF"/>
                </a:solidFill>
              </a:rPr>
              <a:t>Garolla</a:t>
            </a:r>
            <a:r>
              <a:rPr lang="it-IT" dirty="0">
                <a:solidFill>
                  <a:srgbClr val="FFFFFF"/>
                </a:solidFill>
              </a:rPr>
              <a:t> | Consultant | </a:t>
            </a:r>
            <a:r>
              <a:rPr lang="it-IT" dirty="0" err="1">
                <a:solidFill>
                  <a:srgbClr val="FFFFFF"/>
                </a:solidFill>
              </a:rPr>
              <a:t>Concept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Reply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kern="0" dirty="0" err="1">
                <a:cs typeface="Proxima Nova Regular"/>
              </a:rPr>
              <a:t>Creating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400" kern="0" dirty="0" err="1">
                <a:cs typeface="Proxima Nova Regular"/>
              </a:rPr>
              <a:t>asObservable</a:t>
            </a:r>
            <a:endParaRPr lang="en-US" sz="14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dirty="0"/>
              <a:t>of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dirty="0"/>
              <a:t>just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dirty="0"/>
              <a:t>create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kern="0" dirty="0" err="1">
                <a:cs typeface="Proxima Nova Regular"/>
              </a:rPr>
              <a:t>Conditional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skip</a:t>
            </a:r>
            <a:r>
              <a:rPr lang="de-DE" sz="1400" kern="0" dirty="0">
                <a:cs typeface="Proxima Nova Regular"/>
              </a:rPr>
              <a:t> 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take</a:t>
            </a:r>
            <a:endParaRPr lang="de-DE" sz="1400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r>
              <a:rPr lang="de-DE" kern="0" dirty="0" err="1">
                <a:cs typeface="Proxima Nova Regular"/>
              </a:rPr>
              <a:t>Filtering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en-US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400" b="1" kern="0" dirty="0">
                <a:cs typeface="Proxima Nova Regular"/>
              </a:rPr>
              <a:t>filter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debounce</a:t>
            </a:r>
            <a:endParaRPr lang="de-DE" sz="14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distincUntilChanged</a:t>
            </a:r>
            <a:endParaRPr lang="it-IT" sz="1400" dirty="0"/>
          </a:p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706754" y="1437651"/>
            <a:ext cx="3835261" cy="3037283"/>
          </a:xfrm>
        </p:spPr>
        <p:txBody>
          <a:bodyPr/>
          <a:lstStyle/>
          <a:p>
            <a:r>
              <a:rPr lang="de-DE" kern="0" dirty="0" err="1">
                <a:cs typeface="Proxima Nova Regular"/>
              </a:rPr>
              <a:t>Transforming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400" b="1" kern="0" dirty="0">
                <a:cs typeface="Proxima Nova Regular"/>
              </a:rPr>
              <a:t>map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400" kern="0" dirty="0">
                <a:cs typeface="Proxima Nova Regular"/>
              </a:rPr>
              <a:t>scan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kern="0" dirty="0" err="1">
                <a:cs typeface="Proxima Nova Regular"/>
              </a:rPr>
              <a:t>Combining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b="1" kern="0" dirty="0" err="1">
                <a:cs typeface="Proxima Nova Regular"/>
              </a:rPr>
              <a:t>combineLatest</a:t>
            </a:r>
            <a:endParaRPr lang="de-DE" sz="1400" b="1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merge</a:t>
            </a:r>
            <a:endParaRPr lang="de-DE" sz="14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zip</a:t>
            </a:r>
            <a:endParaRPr lang="de-DE" sz="14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withLatestFrom</a:t>
            </a:r>
            <a:r>
              <a:rPr lang="de-DE" sz="1400" kern="0" dirty="0">
                <a:cs typeface="Proxima Nova Regular"/>
              </a:rPr>
              <a:t> 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kern="0" dirty="0">
                <a:cs typeface="Proxima Nova Regular"/>
              </a:rPr>
              <a:t>Utility </a:t>
            </a:r>
            <a:r>
              <a:rPr lang="de-DE" kern="0" dirty="0" err="1">
                <a:cs typeface="Proxima Nova Regular"/>
              </a:rPr>
              <a:t>operators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subscribe</a:t>
            </a:r>
            <a:r>
              <a:rPr lang="de-DE" sz="1400" kern="0" dirty="0">
                <a:cs typeface="Proxima Nova Regular"/>
              </a:rPr>
              <a:t> 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b="1" kern="0" dirty="0" err="1">
                <a:cs typeface="Proxima Nova Regular"/>
              </a:rPr>
              <a:t>observeOn</a:t>
            </a:r>
            <a:endParaRPr lang="de-DE" sz="1400" b="1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sz="1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sz="1400" kern="0" dirty="0">
              <a:cs typeface="Proxima Nova Regular"/>
            </a:endParaRPr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operators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 that I use or have used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084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73853" y="1437651"/>
            <a:ext cx="2994538" cy="3037283"/>
          </a:xfrm>
        </p:spPr>
        <p:txBody>
          <a:bodyPr/>
          <a:lstStyle/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of the source </a:t>
            </a:r>
            <a:r>
              <a:rPr lang="it-IT" dirty="0" err="1"/>
              <a:t>Observables</a:t>
            </a:r>
            <a:r>
              <a:rPr lang="it-IT" dirty="0"/>
              <a:t> </a:t>
            </a:r>
            <a:r>
              <a:rPr lang="it-IT" dirty="0" err="1"/>
              <a:t>emits</a:t>
            </a:r>
            <a:r>
              <a:rPr lang="it-IT" dirty="0"/>
              <a:t> an item, </a:t>
            </a:r>
            <a:r>
              <a:rPr lang="it-IT" dirty="0" err="1"/>
              <a:t>CombineLatest</a:t>
            </a:r>
            <a:r>
              <a:rPr lang="it-IT" dirty="0"/>
              <a:t> </a:t>
            </a:r>
            <a:r>
              <a:rPr lang="it-IT" dirty="0" err="1"/>
              <a:t>combines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recently</a:t>
            </a:r>
            <a:r>
              <a:rPr lang="it-IT" dirty="0"/>
              <a:t> </a:t>
            </a:r>
            <a:r>
              <a:rPr lang="it-IT" dirty="0" err="1"/>
              <a:t>emitted</a:t>
            </a:r>
            <a:r>
              <a:rPr lang="it-IT" dirty="0"/>
              <a:t> </a:t>
            </a:r>
            <a:r>
              <a:rPr lang="it-IT" dirty="0" err="1"/>
              <a:t>items</a:t>
            </a:r>
            <a:r>
              <a:rPr lang="it-IT" dirty="0"/>
              <a:t> from </a:t>
            </a:r>
            <a:r>
              <a:rPr lang="it-IT" dirty="0" err="1"/>
              <a:t>each</a:t>
            </a:r>
            <a:r>
              <a:rPr lang="it-IT" dirty="0"/>
              <a:t> of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,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, and </a:t>
            </a:r>
            <a:r>
              <a:rPr lang="it-IT" dirty="0" err="1"/>
              <a:t>emits</a:t>
            </a:r>
            <a:r>
              <a:rPr lang="it-IT" dirty="0"/>
              <a:t> the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from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the zip operator.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combineLatest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combining</a:t>
            </a:r>
            <a:r>
              <a:rPr lang="it-IT" dirty="0"/>
              <a:t> operator</a:t>
            </a:r>
          </a:p>
        </p:txBody>
      </p:sp>
      <p:pic>
        <p:nvPicPr>
          <p:cNvPr id="11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6" y="1708727"/>
            <a:ext cx="5118265" cy="22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9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73853" y="1437651"/>
            <a:ext cx="2994538" cy="3037283"/>
          </a:xfrm>
        </p:spPr>
        <p:txBody>
          <a:bodyPr/>
          <a:lstStyle/>
          <a:p>
            <a:endParaRPr lang="it-IT" dirty="0"/>
          </a:p>
          <a:p>
            <a:r>
              <a:rPr lang="it-IT" dirty="0" err="1"/>
              <a:t>Emit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items</a:t>
            </a:r>
            <a:r>
              <a:rPr lang="it-IT" dirty="0"/>
              <a:t> from an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pass a predicate test.</a:t>
            </a:r>
          </a:p>
          <a:p>
            <a:endParaRPr lang="it-IT" dirty="0"/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use the </a:t>
            </a:r>
            <a:r>
              <a:rPr lang="it-IT" dirty="0" err="1"/>
              <a:t>filter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a </a:t>
            </a:r>
            <a:r>
              <a:rPr lang="it-IT" dirty="0" err="1"/>
              <a:t>Swift</a:t>
            </a:r>
            <a:r>
              <a:rPr lang="it-IT" dirty="0"/>
              <a:t> array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FILTER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filtering</a:t>
            </a:r>
            <a:r>
              <a:rPr lang="it-IT" dirty="0"/>
              <a:t> operator</a:t>
            </a:r>
          </a:p>
        </p:txBody>
      </p:sp>
      <p:pic>
        <p:nvPicPr>
          <p:cNvPr id="11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6" y="1882563"/>
            <a:ext cx="5118265" cy="19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6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73853" y="1437652"/>
            <a:ext cx="2994538" cy="1407694"/>
          </a:xfrm>
        </p:spPr>
        <p:txBody>
          <a:bodyPr/>
          <a:lstStyle/>
          <a:p>
            <a:endParaRPr lang="it-IT" dirty="0"/>
          </a:p>
          <a:p>
            <a:r>
              <a:rPr lang="it-IT" dirty="0" err="1"/>
              <a:t>Transform</a:t>
            </a:r>
            <a:r>
              <a:rPr lang="it-IT" dirty="0"/>
              <a:t> the </a:t>
            </a:r>
            <a:r>
              <a:rPr lang="it-IT" dirty="0" err="1"/>
              <a:t>items</a:t>
            </a:r>
            <a:r>
              <a:rPr lang="it-IT" dirty="0"/>
              <a:t> </a:t>
            </a:r>
            <a:r>
              <a:rPr lang="it-IT" dirty="0" err="1"/>
              <a:t>emitted</a:t>
            </a:r>
            <a:r>
              <a:rPr lang="it-IT" dirty="0"/>
              <a:t> by an </a:t>
            </a:r>
            <a:r>
              <a:rPr lang="it-IT" dirty="0" err="1"/>
              <a:t>Observable</a:t>
            </a:r>
            <a:r>
              <a:rPr lang="it-IT" dirty="0"/>
              <a:t> by </a:t>
            </a:r>
            <a:r>
              <a:rPr lang="it-IT" dirty="0" err="1"/>
              <a:t>applying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item.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a TRANSFORMING operator</a:t>
            </a:r>
          </a:p>
        </p:txBody>
      </p:sp>
      <p:pic>
        <p:nvPicPr>
          <p:cNvPr id="11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013" y="1882563"/>
            <a:ext cx="4836951" cy="1908155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4A63A22-D093-1441-B2FA-060D82C4F0A5}"/>
              </a:ext>
            </a:extLst>
          </p:cNvPr>
          <p:cNvSpPr txBox="1">
            <a:spLocks/>
          </p:cNvSpPr>
          <p:nvPr/>
        </p:nvSpPr>
        <p:spPr>
          <a:xfrm>
            <a:off x="459150" y="2845346"/>
            <a:ext cx="3109241" cy="21660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endParaRPr lang="it-IT" sz="1600" dirty="0"/>
          </a:p>
          <a:p>
            <a:pPr>
              <a:buClr>
                <a:schemeClr val="tx2"/>
              </a:buClr>
              <a:buSzPct val="130000"/>
            </a:pPr>
            <a:r>
              <a:rPr lang="it-IT" sz="1600" dirty="0"/>
              <a:t>An </a:t>
            </a:r>
            <a:r>
              <a:rPr lang="it-IT" sz="1600" dirty="0" err="1"/>
              <a:t>example</a:t>
            </a:r>
            <a:r>
              <a:rPr lang="it-IT" sz="1600" dirty="0"/>
              <a:t> of </a:t>
            </a:r>
            <a:r>
              <a:rPr lang="it-IT" sz="1600" dirty="0" err="1"/>
              <a:t>map</a:t>
            </a:r>
            <a:r>
              <a:rPr lang="it-IT" sz="1600" dirty="0"/>
              <a:t>, </a:t>
            </a:r>
            <a:r>
              <a:rPr lang="it-IT" sz="1600" dirty="0" err="1"/>
              <a:t>used</a:t>
            </a:r>
            <a:r>
              <a:rPr lang="it-IT" sz="1600" dirty="0"/>
              <a:t> </a:t>
            </a:r>
            <a:r>
              <a:rPr lang="it-IT" sz="1600" dirty="0" err="1"/>
              <a:t>along</a:t>
            </a:r>
            <a:r>
              <a:rPr lang="it-IT" sz="1600" dirty="0"/>
              <a:t> with </a:t>
            </a:r>
            <a:r>
              <a:rPr lang="it-IT" sz="1600" dirty="0" err="1"/>
              <a:t>filter</a:t>
            </a:r>
            <a:r>
              <a:rPr lang="it-IT" sz="1600" dirty="0"/>
              <a:t>, </a:t>
            </a:r>
            <a:r>
              <a:rPr lang="it-IT" sz="1600" dirty="0" err="1"/>
              <a:t>is</a:t>
            </a:r>
            <a:r>
              <a:rPr lang="it-IT" sz="1600" dirty="0"/>
              <a:t>:</a:t>
            </a:r>
            <a:endParaRPr lang="de-DE" sz="1600" cap="all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600" dirty="0"/>
              <a:t>.</a:t>
            </a:r>
            <a:r>
              <a:rPr lang="it-IT" sz="1600" dirty="0" err="1"/>
              <a:t>filter</a:t>
            </a:r>
            <a:r>
              <a:rPr lang="it-IT" sz="1600" dirty="0"/>
              <a:t>{ $0 != </a:t>
            </a:r>
            <a:r>
              <a:rPr lang="it-IT" sz="1600" dirty="0" err="1"/>
              <a:t>nil</a:t>
            </a:r>
            <a:r>
              <a:rPr lang="it-IT" sz="1600" dirty="0"/>
              <a:t> }.</a:t>
            </a:r>
            <a:r>
              <a:rPr lang="it-IT" sz="1600" dirty="0" err="1"/>
              <a:t>map</a:t>
            </a:r>
            <a:r>
              <a:rPr lang="it-IT" sz="1600" dirty="0"/>
              <a:t>{ $0! }</a:t>
            </a:r>
            <a:endParaRPr lang="de-DE" kern="0" dirty="0"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1791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73853" y="1437651"/>
            <a:ext cx="2994538" cy="3037283"/>
          </a:xfrm>
        </p:spPr>
        <p:txBody>
          <a:bodyPr/>
          <a:lstStyle/>
          <a:p>
            <a:endParaRPr lang="it-IT" dirty="0"/>
          </a:p>
          <a:p>
            <a:r>
              <a:rPr lang="it-IT" dirty="0" err="1"/>
              <a:t>Causes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happen</a:t>
            </a:r>
            <a:r>
              <a:rPr lang="it-IT" dirty="0"/>
              <a:t> </a:t>
            </a:r>
            <a:r>
              <a:rPr lang="it-IT" dirty="0" err="1"/>
              <a:t>below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to be </a:t>
            </a:r>
            <a:r>
              <a:rPr lang="it-IT" dirty="0" err="1"/>
              <a:t>executed</a:t>
            </a:r>
            <a:r>
              <a:rPr lang="it-IT" dirty="0"/>
              <a:t> on the </a:t>
            </a:r>
            <a:r>
              <a:rPr lang="it-IT" dirty="0" err="1"/>
              <a:t>specified</a:t>
            </a:r>
            <a:r>
              <a:rPr lang="it-IT" dirty="0"/>
              <a:t> </a:t>
            </a:r>
            <a:r>
              <a:rPr lang="it-IT" dirty="0" err="1"/>
              <a:t>scheduler</a:t>
            </a:r>
            <a:r>
              <a:rPr lang="it-IT" dirty="0"/>
              <a:t>. </a:t>
            </a:r>
          </a:p>
          <a:p>
            <a:r>
              <a:rPr lang="it-IT" dirty="0" err="1"/>
              <a:t>You</a:t>
            </a:r>
            <a:r>
              <a:rPr lang="it-IT" dirty="0"/>
              <a:t> can call </a:t>
            </a:r>
            <a:r>
              <a:rPr lang="it-IT" dirty="0" err="1"/>
              <a:t>it</a:t>
            </a:r>
            <a:r>
              <a:rPr lang="it-IT" dirty="0"/>
              <a:t> multiple </a:t>
            </a:r>
            <a:r>
              <a:rPr lang="it-IT" dirty="0" err="1"/>
              <a:t>times</a:t>
            </a:r>
            <a:r>
              <a:rPr lang="it-IT" dirty="0"/>
              <a:t> per </a:t>
            </a:r>
            <a:r>
              <a:rPr lang="it-IT" dirty="0" err="1"/>
              <a:t>stream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threads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subscribeOn</a:t>
            </a:r>
            <a:r>
              <a:rPr lang="it-IT" dirty="0"/>
              <a:t> operator.</a:t>
            </a:r>
          </a:p>
          <a:p>
            <a:endParaRPr lang="it-IT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observeon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a utility operator</a:t>
            </a:r>
          </a:p>
        </p:txBody>
      </p:sp>
      <p:pic>
        <p:nvPicPr>
          <p:cNvPr id="11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772" y="1708727"/>
            <a:ext cx="4687432" cy="22558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875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E61D-1735-DF49-A7D4-931261845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Snippets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908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Relay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INITIAL best friend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C8D028-9C07-084E-AEAA-EB75E7F72889}"/>
              </a:ext>
            </a:extLst>
          </p:cNvPr>
          <p:cNvSpPr txBox="1">
            <a:spLocks/>
          </p:cNvSpPr>
          <p:nvPr/>
        </p:nvSpPr>
        <p:spPr>
          <a:xfrm>
            <a:off x="573852" y="1401951"/>
            <a:ext cx="7968163" cy="30418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Feel free to contact me if you ever get stuck with Rx:</a:t>
            </a:r>
          </a:p>
          <a:p>
            <a:endParaRPr lang="de-DE" sz="1000" kern="0" dirty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Download source code: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  <a:hlinkClick r:id="rId2"/>
              </a:rPr>
              <a:t>https://github.com/Garolla/LabCamp.git</a:t>
            </a:r>
            <a:endParaRPr lang="de-DE" kern="0" dirty="0"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Resources: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ReactiveX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3"/>
              </a:rPr>
              <a:t>http://reactivex.io/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RxDiagrams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4"/>
              </a:rPr>
              <a:t>http://rxmarbles.com/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RxSwifit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5"/>
              </a:rPr>
              <a:t>https://github.com/ReactiveX/RxSwift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6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SUBSCRIBE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73852" y="753750"/>
            <a:ext cx="7968163" cy="328820"/>
          </a:xfrm>
        </p:spPr>
        <p:txBody>
          <a:bodyPr/>
          <a:lstStyle/>
          <a:p>
            <a:r>
              <a:rPr lang="en-US" dirty="0"/>
              <a:t>Action done when receiving an event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3E206BD-1EFE-894F-9E43-70D3F692C027}"/>
              </a:ext>
            </a:extLst>
          </p:cNvPr>
          <p:cNvSpPr/>
          <p:nvPr/>
        </p:nvSpPr>
        <p:spPr>
          <a:xfrm>
            <a:off x="226881" y="1288827"/>
            <a:ext cx="88621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//</a:t>
            </a:r>
            <a:r>
              <a:rPr lang="it-IT" dirty="0" err="1">
                <a:solidFill>
                  <a:srgbClr val="41CC45"/>
                </a:solidFill>
                <a:latin typeface="Menlo" panose="020B0609030804020204" pitchFamily="49" charset="0"/>
              </a:rPr>
              <a:t>Outside</a:t>
            </a:r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 of the scope</a:t>
            </a:r>
            <a:endParaRPr lang="it-IT" dirty="0">
              <a:solidFill>
                <a:srgbClr val="D31895"/>
              </a:solidFill>
              <a:latin typeface="Menlo" panose="020B0609030804020204" pitchFamily="49" charset="0"/>
            </a:endParaRPr>
          </a:p>
          <a:p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@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IBOutlet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weak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var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searchBar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: </a:t>
            </a:r>
            <a:r>
              <a:rPr lang="it-IT" dirty="0" err="1">
                <a:solidFill>
                  <a:srgbClr val="00A0FF"/>
                </a:solidFill>
                <a:latin typeface="Menlo" panose="020B0609030804020204" pitchFamily="49" charset="0"/>
              </a:rPr>
              <a:t>UISearchBar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!</a:t>
            </a:r>
            <a:endParaRPr lang="it-IT" dirty="0">
              <a:solidFill>
                <a:srgbClr val="D31895"/>
              </a:solidFill>
              <a:latin typeface="Menlo" panose="020B0609030804020204" pitchFamily="49" charset="0"/>
            </a:endParaRPr>
          </a:p>
          <a:p>
            <a:endParaRPr lang="it-IT" dirty="0">
              <a:solidFill>
                <a:srgbClr val="41CC45"/>
              </a:solidFill>
              <a:latin typeface="Menlo" panose="020B0609030804020204" pitchFamily="49" charset="0"/>
            </a:endParaRPr>
          </a:p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...</a:t>
            </a:r>
          </a:p>
          <a:p>
            <a:endParaRPr lang="it-IT" dirty="0">
              <a:solidFill>
                <a:srgbClr val="41CC45"/>
              </a:solidFill>
              <a:latin typeface="Menlo" panose="020B0609030804020204" pitchFamily="49" charset="0"/>
            </a:endParaRPr>
          </a:p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//Inside a scope, </a:t>
            </a:r>
            <a:r>
              <a:rPr lang="it-IT" dirty="0" err="1">
                <a:solidFill>
                  <a:srgbClr val="41CC45"/>
                </a:solidFill>
                <a:latin typeface="Menlo" panose="020B0609030804020204" pitchFamily="49" charset="0"/>
              </a:rPr>
              <a:t>like</a:t>
            </a:r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41CC45"/>
                </a:solidFill>
                <a:latin typeface="Menlo" panose="020B0609030804020204" pitchFamily="49" charset="0"/>
              </a:rPr>
              <a:t>viewDidLoad</a:t>
            </a:r>
            <a:endParaRPr lang="it-IT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searchBar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rx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text</a:t>
            </a:r>
            <a:endParaRPr lang="it-IT" dirty="0">
              <a:solidFill>
                <a:srgbClr val="23FF83"/>
              </a:solidFill>
              <a:latin typeface="Menlo" panose="020B0609030804020204" pitchFamily="49" charset="0"/>
            </a:endParaRPr>
          </a:p>
          <a:p>
            <a:r>
              <a:rPr lang="it-IT" dirty="0">
                <a:solidFill>
                  <a:srgbClr val="23FF83"/>
                </a:solidFill>
                <a:latin typeface="Menlo" panose="020B0609030804020204" pitchFamily="49" charset="0"/>
              </a:rPr>
              <a:t>	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subscribe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onNext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: { [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weak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self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] text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in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    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		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self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?.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doSomethingWonderful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withSearchBarText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: text)</a:t>
            </a:r>
          </a:p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		 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              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  }).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disposed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(by: 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disposeBag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endParaRPr lang="it-IT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9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Avoiding</a:t>
            </a:r>
            <a:r>
              <a:rPr lang="de-DE" dirty="0"/>
              <a:t> </a:t>
            </a:r>
            <a:r>
              <a:rPr lang="de-DE" dirty="0" err="1"/>
              <a:t>retain</a:t>
            </a:r>
            <a:r>
              <a:rPr lang="de-DE" dirty="0"/>
              <a:t> </a:t>
            </a:r>
            <a:r>
              <a:rPr lang="de-DE" dirty="0" err="1"/>
              <a:t>cycle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dispose bag &amp; weak self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3E206BD-1EFE-894F-9E43-70D3F692C027}"/>
              </a:ext>
            </a:extLst>
          </p:cNvPr>
          <p:cNvSpPr/>
          <p:nvPr/>
        </p:nvSpPr>
        <p:spPr>
          <a:xfrm>
            <a:off x="226881" y="1288827"/>
            <a:ext cx="88621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//</a:t>
            </a:r>
            <a:r>
              <a:rPr lang="it-IT" dirty="0" err="1">
                <a:solidFill>
                  <a:srgbClr val="41CC45"/>
                </a:solidFill>
                <a:latin typeface="Menlo" panose="020B0609030804020204" pitchFamily="49" charset="0"/>
              </a:rPr>
              <a:t>Outside</a:t>
            </a:r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 of the scope</a:t>
            </a:r>
            <a:endParaRPr lang="it-IT" dirty="0">
              <a:solidFill>
                <a:srgbClr val="D31895"/>
              </a:solidFill>
              <a:latin typeface="Menlo" panose="020B0609030804020204" pitchFamily="49" charset="0"/>
            </a:endParaRPr>
          </a:p>
          <a:p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private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var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disposeBag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= 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DisposeBag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</a:p>
          <a:p>
            <a:endParaRPr lang="it-IT" dirty="0">
              <a:solidFill>
                <a:srgbClr val="41CC45"/>
              </a:solidFill>
              <a:latin typeface="Menlo" panose="020B0609030804020204" pitchFamily="49" charset="0"/>
            </a:endParaRPr>
          </a:p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//Inside a scope, </a:t>
            </a:r>
            <a:r>
              <a:rPr lang="it-IT" dirty="0" err="1">
                <a:solidFill>
                  <a:srgbClr val="41CC45"/>
                </a:solidFill>
                <a:latin typeface="Menlo" panose="020B0609030804020204" pitchFamily="49" charset="0"/>
              </a:rPr>
              <a:t>like</a:t>
            </a:r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41CC45"/>
                </a:solidFill>
                <a:latin typeface="Menlo" panose="020B0609030804020204" pitchFamily="49" charset="0"/>
              </a:rPr>
              <a:t>viewDidLoad</a:t>
            </a:r>
            <a:endParaRPr lang="it-IT" dirty="0">
              <a:solidFill>
                <a:srgbClr val="D31895"/>
              </a:solidFill>
              <a:latin typeface="Menlo" panose="020B0609030804020204" pitchFamily="49" charset="0"/>
            </a:endParaRPr>
          </a:p>
          <a:p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let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countries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= 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Observable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just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"Austria"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,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 "</a:t>
            </a:r>
            <a:r>
              <a:rPr lang="it-IT" dirty="0" err="1">
                <a:solidFill>
                  <a:srgbClr val="FF2C38"/>
                </a:solidFill>
                <a:latin typeface="Menlo" panose="020B0609030804020204" pitchFamily="49" charset="0"/>
              </a:rPr>
              <a:t>Belgium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"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"</a:t>
            </a:r>
            <a:r>
              <a:rPr lang="it-IT" dirty="0" err="1">
                <a:solidFill>
                  <a:srgbClr val="FF2C38"/>
                </a:solidFill>
                <a:latin typeface="Menlo" panose="020B0609030804020204" pitchFamily="49" charset="0"/>
              </a:rPr>
              <a:t>Italy</a:t>
            </a:r>
            <a:r>
              <a:rPr lang="it-IT" dirty="0">
                <a:solidFill>
                  <a:srgbClr val="FF2C38"/>
                </a:solidFill>
                <a:latin typeface="Menlo" panose="020B0609030804020204" pitchFamily="49" charset="0"/>
              </a:rPr>
              <a:t>"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       </a:t>
            </a:r>
          </a:p>
          <a:p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countries.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subscribe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onNext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: { [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weak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self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] country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in</a:t>
            </a:r>
            <a:endParaRPr lang="it-IT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 lvl="1"/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	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guard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let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`self` =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self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it-IT" dirty="0">
                <a:solidFill>
                  <a:srgbClr val="D31895"/>
                </a:solidFill>
                <a:latin typeface="Menlo" panose="020B0609030804020204" pitchFamily="49" charset="0"/>
              </a:rPr>
              <a:t>else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 {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return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    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		</a:t>
            </a:r>
            <a:r>
              <a:rPr lang="it-IT" dirty="0" err="1">
                <a:solidFill>
                  <a:srgbClr val="D31895"/>
                </a:solidFill>
                <a:latin typeface="Menlo" panose="020B0609030804020204" pitchFamily="49" charset="0"/>
              </a:rPr>
              <a:t>self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doSomethingAmazing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it-IT" dirty="0" err="1">
                <a:solidFill>
                  <a:srgbClr val="FFFFFF"/>
                </a:solidFill>
                <a:latin typeface="Menlo" panose="020B0609030804020204" pitchFamily="49" charset="0"/>
              </a:rPr>
              <a:t>withCountry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: country)</a:t>
            </a:r>
          </a:p>
          <a:p>
            <a:r>
              <a:rPr lang="it-IT" dirty="0">
                <a:solidFill>
                  <a:srgbClr val="41CC45"/>
                </a:solidFill>
                <a:latin typeface="Menlo" panose="020B0609030804020204" pitchFamily="49" charset="0"/>
              </a:rPr>
              <a:t>		 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              </a:t>
            </a:r>
          </a:p>
          <a:p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   }).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disposed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(by: </a:t>
            </a:r>
            <a:r>
              <a:rPr lang="it-IT" dirty="0" err="1">
                <a:solidFill>
                  <a:srgbClr val="23FF83"/>
                </a:solidFill>
                <a:latin typeface="Menlo" panose="020B0609030804020204" pitchFamily="49" charset="0"/>
              </a:rPr>
              <a:t>disposeBag</a:t>
            </a:r>
            <a:r>
              <a:rPr lang="it-IT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endParaRPr lang="it-IT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55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F2477C-765E-4546-BDF2-ACEE85AF4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Contacts</a:t>
            </a:r>
            <a:r>
              <a:rPr lang="it-IT" dirty="0"/>
              <a:t> &amp; </a:t>
            </a:r>
            <a:r>
              <a:rPr lang="it-IT" dirty="0" err="1"/>
              <a:t>resources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448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Meeting agenda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to </a:t>
            </a:r>
            <a:r>
              <a:rPr lang="it-IT" dirty="0" err="1">
                <a:solidFill>
                  <a:schemeClr val="tx2"/>
                </a:solidFill>
              </a:rPr>
              <a:t>Reactive</a:t>
            </a:r>
            <a:r>
              <a:rPr lang="it-IT" dirty="0">
                <a:solidFill>
                  <a:schemeClr val="tx2"/>
                </a:solidFill>
              </a:rPr>
              <a:t> Programming</a:t>
            </a:r>
            <a:endParaRPr lang="it-IT" dirty="0"/>
          </a:p>
          <a:p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Operators</a:t>
            </a:r>
            <a:endParaRPr lang="it-IT" dirty="0"/>
          </a:p>
          <a:p>
            <a:r>
              <a:rPr lang="it-IT" dirty="0"/>
              <a:t>Code </a:t>
            </a:r>
            <a:r>
              <a:rPr lang="it-IT" dirty="0" err="1"/>
              <a:t>Snippets</a:t>
            </a:r>
            <a:endParaRPr lang="it-IT" dirty="0"/>
          </a:p>
          <a:p>
            <a:r>
              <a:rPr lang="it-IT" dirty="0" err="1"/>
              <a:t>Contacts</a:t>
            </a:r>
            <a:r>
              <a:rPr lang="it-IT" dirty="0"/>
              <a:t> &amp; </a:t>
            </a:r>
            <a:r>
              <a:rPr lang="it-IT" dirty="0" err="1"/>
              <a:t>Resources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Contacts</a:t>
            </a:r>
            <a:r>
              <a:rPr lang="it-IT" dirty="0"/>
              <a:t> &amp; RESOURCES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Feel free to contact me if you ever get stuck with Rx:</a:t>
            </a:r>
          </a:p>
          <a:p>
            <a:r>
              <a:rPr lang="it-IT" dirty="0" err="1">
                <a:solidFill>
                  <a:schemeClr val="tx2"/>
                </a:solidFill>
                <a:latin typeface="Arial Black" panose="020B0A04020102020204" pitchFamily="34" charset="0"/>
              </a:rPr>
              <a:t>e.garolla@reply.it</a:t>
            </a:r>
            <a:endParaRPr lang="it-IT" dirty="0">
              <a:solidFill>
                <a:schemeClr val="tx2"/>
              </a:solidFill>
              <a:latin typeface="+mj-lt"/>
            </a:endParaRPr>
          </a:p>
          <a:p>
            <a:endParaRPr lang="de-DE" sz="1000" kern="0" dirty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Download source code: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  <a:hlinkClick r:id="rId2"/>
              </a:rPr>
              <a:t>https://github.com/Garolla/LabCamp.git</a:t>
            </a:r>
            <a:endParaRPr lang="de-DE" kern="0" dirty="0">
              <a:cs typeface="Proxima Nova Regular"/>
            </a:endParaRPr>
          </a:p>
          <a:p>
            <a:r>
              <a:rPr lang="en-US" kern="0" dirty="0">
                <a:cs typeface="Proxima Nova Regular"/>
              </a:rPr>
              <a:t>Resources: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ReactiveX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3"/>
              </a:rPr>
              <a:t>http://reactivex.io/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RxDiagrams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4"/>
              </a:rPr>
              <a:t>http://rxmarbles.com/</a:t>
            </a: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RxSwift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>
                <a:cs typeface="Proxima Nova Regular"/>
                <a:hlinkClick r:id="rId5"/>
              </a:rPr>
              <a:t>https://github.com/ReactiveX/RxSwift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062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6023" y="2141376"/>
            <a:ext cx="7003440" cy="803145"/>
          </a:xfrm>
        </p:spPr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Thank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you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156022" y="2988487"/>
            <a:ext cx="7003441" cy="328820"/>
          </a:xfrm>
        </p:spPr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www.reply.com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Reply Green 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ON BLACK BACKGROUND</a:t>
            </a:r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err="1"/>
              <a:t>This</a:t>
            </a:r>
            <a:r>
              <a:rPr lang="it-IT" sz="3000" dirty="0"/>
              <a:t> </a:t>
            </a:r>
            <a:r>
              <a:rPr lang="it-IT" sz="3000" dirty="0" err="1"/>
              <a:t>is</a:t>
            </a:r>
            <a:r>
              <a:rPr lang="it-IT" sz="3000" dirty="0"/>
              <a:t> a</a:t>
            </a:r>
            <a:br>
              <a:rPr lang="it-IT" sz="3000" dirty="0"/>
            </a:br>
            <a:r>
              <a:rPr lang="it-IT" dirty="0"/>
              <a:t>statement</a:t>
            </a:r>
            <a:br>
              <a:rPr lang="it-IT" dirty="0"/>
            </a:br>
            <a:r>
              <a:rPr lang="it-IT" sz="3000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cs typeface="Proxima Nova Regular"/>
              </a:rPr>
              <a:t>WITH A FULLSCREEN IMAGE BACKGROUND</a:t>
            </a:r>
          </a:p>
          <a:p>
            <a:r>
              <a:rPr lang="en-US" dirty="0">
                <a:solidFill>
                  <a:prstClr val="white"/>
                </a:solidFill>
                <a:cs typeface="Proxima Nova Regular"/>
              </a:rPr>
              <a:t>AND A 50% BLACK TRANSPARENCY LAYER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THIS IS A</a:t>
            </a:r>
            <a:br>
              <a:rPr lang="it-IT" dirty="0"/>
            </a:br>
            <a:r>
              <a:rPr lang="it-IT" dirty="0"/>
              <a:t>statement</a:t>
            </a:r>
            <a:br>
              <a:rPr lang="it-IT" dirty="0"/>
            </a:br>
            <a:r>
              <a:rPr lang="it-IT" sz="3000" dirty="0"/>
              <a:t>CHART</a:t>
            </a:r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TO CHANGE BACKGROUND IMAGE </a:t>
            </a:r>
          </a:p>
          <a:p>
            <a:r>
              <a:rPr lang="it-IT" dirty="0"/>
              <a:t>ENTER SLIDE MASTER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THIS IS A </a:t>
            </a:r>
            <a:br>
              <a:rPr lang="it-IT" sz="3000" dirty="0"/>
            </a:br>
            <a:r>
              <a:rPr lang="it-IT" dirty="0"/>
              <a:t>STATEMENT </a:t>
            </a:r>
            <a:br>
              <a:rPr lang="it-IT" dirty="0"/>
            </a:br>
            <a:r>
              <a:rPr lang="it-IT" sz="3000" dirty="0"/>
              <a:t>CHART (2)</a:t>
            </a:r>
          </a:p>
        </p:txBody>
      </p:sp>
    </p:spTree>
    <p:extLst>
      <p:ext uri="{BB962C8B-B14F-4D97-AF65-F5344CB8AC3E}">
        <p14:creationId xmlns:p14="http://schemas.microsoft.com/office/powerpoint/2010/main" val="178622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TO CHANGE BACKGROUND IMAGE </a:t>
            </a:r>
          </a:p>
          <a:p>
            <a:r>
              <a:rPr lang="it-IT" dirty="0"/>
              <a:t>ENTER SLIDE MASTER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Slide with</a:t>
            </a:r>
            <a:br>
              <a:rPr lang="it-IT" sz="3000" dirty="0"/>
            </a:br>
            <a:r>
              <a:rPr lang="it-IT" sz="3000" dirty="0" err="1"/>
              <a:t>fullscreen</a:t>
            </a:r>
            <a:r>
              <a:rPr lang="it-IT" sz="3000" dirty="0"/>
              <a:t> image &amp;</a:t>
            </a:r>
            <a:br>
              <a:rPr lang="it-IT" sz="3000" dirty="0"/>
            </a:br>
            <a:r>
              <a:rPr lang="it-IT" dirty="0"/>
              <a:t>Text 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TEXT SAMPLES</a:t>
            </a:r>
          </a:p>
        </p:txBody>
      </p:sp>
    </p:spTree>
    <p:extLst>
      <p:ext uri="{BB962C8B-B14F-4D97-AF65-F5344CB8AC3E}">
        <p14:creationId xmlns:p14="http://schemas.microsoft.com/office/powerpoint/2010/main" val="3665280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 WITH HIGHLIGHT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SUBHEADLINE WITH SOME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796092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COLUMN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an example of a simple text with the standard style applied.</a:t>
            </a:r>
          </a:p>
          <a:p>
            <a:r>
              <a:rPr lang="it-IT" dirty="0">
                <a:solidFill>
                  <a:schemeClr val="tx2"/>
                </a:solidFill>
              </a:rPr>
              <a:t>YOU CAN ALSO USE TEXTUAL </a:t>
            </a:r>
            <a:r>
              <a:rPr lang="it-IT" dirty="0">
                <a:solidFill>
                  <a:schemeClr val="tx2"/>
                </a:solidFill>
                <a:latin typeface="Arial Black" panose="020B0A04020102020204" pitchFamily="34" charset="0"/>
              </a:rPr>
              <a:t>EVIDENCE</a:t>
            </a:r>
            <a:endParaRPr lang="it-IT" dirty="0">
              <a:solidFill>
                <a:schemeClr val="tx2"/>
              </a:solidFill>
              <a:latin typeface="+mj-lt"/>
            </a:endParaRPr>
          </a:p>
          <a:p>
            <a:endParaRPr lang="de-DE" sz="1000" kern="0" dirty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de-DE" kern="0" dirty="0" err="1">
                <a:cs typeface="Proxima Nova Regular"/>
              </a:rPr>
              <a:t>Here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you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can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see</a:t>
            </a:r>
            <a:r>
              <a:rPr lang="de-DE" kern="0" dirty="0">
                <a:cs typeface="Proxima Nova Regular"/>
              </a:rPr>
              <a:t> a </a:t>
            </a:r>
            <a:r>
              <a:rPr lang="de-DE" kern="0" dirty="0" err="1">
                <a:cs typeface="Proxima Nova Regular"/>
              </a:rPr>
              <a:t>bulleted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textfield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Please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make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sure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the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bullets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are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kern="0" dirty="0" err="1">
                <a:cs typeface="Proxima Nova Regular"/>
              </a:rPr>
              <a:t>and</a:t>
            </a:r>
            <a:r>
              <a:rPr lang="de-DE" kern="0" dirty="0">
                <a:cs typeface="Proxima Nova Regular"/>
              </a:rPr>
              <a:t> at 130% </a:t>
            </a:r>
            <a:r>
              <a:rPr lang="de-DE" kern="0" dirty="0" err="1">
                <a:cs typeface="Proxima Nova Regular"/>
              </a:rPr>
              <a:t>of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size</a:t>
            </a:r>
            <a:r>
              <a:rPr lang="de-DE" kern="0" dirty="0">
                <a:cs typeface="Proxima Nova Regular"/>
              </a:rPr>
              <a:t>.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</a:rPr>
              <a:t>The </a:t>
            </a:r>
            <a:r>
              <a:rPr lang="de-DE" kern="0" dirty="0" err="1">
                <a:cs typeface="Proxima Nova Regular"/>
              </a:rPr>
              <a:t>fontsize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within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copy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boxes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usually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is</a:t>
            </a:r>
            <a:r>
              <a:rPr lang="de-DE" kern="0" dirty="0">
                <a:cs typeface="Proxima Nova Regular"/>
              </a:rPr>
              <a:t> 18pt.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kern="0" dirty="0" err="1">
                <a:cs typeface="Proxima Nova Regular"/>
              </a:rPr>
              <a:t>If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necessary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for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the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suitable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presentation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of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your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content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you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may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reduce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the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fontsize</a:t>
            </a:r>
            <a:r>
              <a:rPr lang="de-DE" sz="1600" kern="0" dirty="0">
                <a:cs typeface="Proxima Nova Regular"/>
              </a:rPr>
              <a:t> </a:t>
            </a:r>
            <a:r>
              <a:rPr lang="de-DE" sz="1600" kern="0" dirty="0" err="1">
                <a:cs typeface="Proxima Nova Regular"/>
              </a:rPr>
              <a:t>to</a:t>
            </a:r>
            <a:r>
              <a:rPr lang="de-DE" sz="1600" kern="0" dirty="0">
                <a:cs typeface="Proxima Nova Regular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Samples WITH AND WITHOUT BULLETED TEXT</a:t>
            </a:r>
          </a:p>
        </p:txBody>
      </p:sp>
    </p:spTree>
    <p:extLst>
      <p:ext uri="{BB962C8B-B14F-4D97-AF65-F5344CB8AC3E}">
        <p14:creationId xmlns:p14="http://schemas.microsoft.com/office/powerpoint/2010/main" val="135236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 </a:t>
            </a:r>
            <a:r>
              <a:rPr lang="it-IT" dirty="0" err="1"/>
              <a:t>applied</a:t>
            </a:r>
            <a:r>
              <a:rPr lang="it-IT" dirty="0"/>
              <a:t>. </a:t>
            </a:r>
          </a:p>
          <a:p>
            <a:endParaRPr lang="it-IT" sz="400" kern="0" dirty="0">
              <a:cs typeface="Proxima Nova Regular"/>
            </a:endParaRPr>
          </a:p>
          <a:p>
            <a:r>
              <a:rPr lang="de-DE" kern="0" dirty="0" err="1">
                <a:cs typeface="Proxima Nova Regular"/>
              </a:rPr>
              <a:t>Here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you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can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see</a:t>
            </a:r>
            <a:r>
              <a:rPr lang="de-DE" kern="0" dirty="0">
                <a:cs typeface="Proxima Nova Regular"/>
              </a:rPr>
              <a:t> a </a:t>
            </a:r>
            <a:r>
              <a:rPr lang="de-DE" kern="0" dirty="0" err="1">
                <a:cs typeface="Proxima Nova Regular"/>
              </a:rPr>
              <a:t>bulleted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textfield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Please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make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sure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the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bullets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are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kern="0" dirty="0" err="1">
                <a:cs typeface="Proxima Nova Regular"/>
              </a:rPr>
              <a:t>and</a:t>
            </a:r>
            <a:r>
              <a:rPr lang="de-DE" kern="0" dirty="0">
                <a:cs typeface="Proxima Nova Regular"/>
              </a:rPr>
              <a:t> at 130% </a:t>
            </a:r>
            <a:r>
              <a:rPr lang="de-DE" kern="0" dirty="0" err="1">
                <a:cs typeface="Proxima Nova Regular"/>
              </a:rPr>
              <a:t>of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size</a:t>
            </a:r>
            <a:r>
              <a:rPr lang="de-DE" kern="0" dirty="0">
                <a:cs typeface="Proxima Nova Regular"/>
              </a:rPr>
              <a:t>.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</a:rPr>
              <a:t>The </a:t>
            </a:r>
            <a:r>
              <a:rPr lang="de-DE" kern="0" dirty="0" err="1">
                <a:cs typeface="Proxima Nova Regular"/>
              </a:rPr>
              <a:t>fontsize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within</a:t>
            </a:r>
            <a:r>
              <a:rPr lang="de-DE" kern="0" dirty="0">
                <a:cs typeface="Proxima Nova Regular"/>
              </a:rPr>
              <a:t> double </a:t>
            </a:r>
            <a:r>
              <a:rPr lang="de-DE" kern="0" dirty="0" err="1">
                <a:cs typeface="Proxima Nova Regular"/>
              </a:rPr>
              <a:t>column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copy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boxes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usually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is</a:t>
            </a:r>
            <a:r>
              <a:rPr lang="de-DE" kern="0" dirty="0">
                <a:cs typeface="Proxima Nova Regular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If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necessary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suitable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presentation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of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content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may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reduce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fontsize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to</a:t>
            </a:r>
            <a:r>
              <a:rPr lang="de-DE" sz="1400" kern="0" dirty="0">
                <a:cs typeface="Proxima Nova Regular"/>
              </a:rPr>
              <a:t> 14pt.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 </a:t>
            </a:r>
            <a:r>
              <a:rPr lang="it-IT" dirty="0" err="1"/>
              <a:t>applied</a:t>
            </a:r>
            <a:r>
              <a:rPr lang="it-IT" dirty="0"/>
              <a:t>. </a:t>
            </a:r>
          </a:p>
          <a:p>
            <a:endParaRPr lang="it-IT" sz="400" kern="0" dirty="0">
              <a:cs typeface="Proxima Nova Regular"/>
            </a:endParaRPr>
          </a:p>
          <a:p>
            <a:r>
              <a:rPr lang="de-DE" kern="0" dirty="0" err="1">
                <a:cs typeface="Proxima Nova Regular"/>
              </a:rPr>
              <a:t>Here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you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can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see</a:t>
            </a:r>
            <a:r>
              <a:rPr lang="de-DE" kern="0" dirty="0">
                <a:cs typeface="Proxima Nova Regular"/>
              </a:rPr>
              <a:t> a </a:t>
            </a:r>
            <a:r>
              <a:rPr lang="de-DE" kern="0" dirty="0" err="1">
                <a:cs typeface="Proxima Nova Regular"/>
              </a:rPr>
              <a:t>bulleted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textfield</a:t>
            </a:r>
            <a:r>
              <a:rPr lang="de-DE" kern="0" dirty="0">
                <a:cs typeface="Proxima Nova Regular"/>
              </a:rPr>
              <a:t>: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cs typeface="Proxima Nova Regular"/>
              </a:rPr>
              <a:t>Please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make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sure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the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bullets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are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in </a:t>
            </a:r>
            <a:r>
              <a:rPr lang="it-IT" dirty="0" err="1"/>
              <a:t>colored</a:t>
            </a:r>
            <a:r>
              <a:rPr lang="it-IT"/>
              <a:t> font </a:t>
            </a:r>
            <a:r>
              <a:rPr lang="de-DE" kern="0">
                <a:cs typeface="Proxima Nova Regular"/>
              </a:rPr>
              <a:t>and</a:t>
            </a:r>
            <a:r>
              <a:rPr lang="de-DE" kern="0" dirty="0">
                <a:cs typeface="Proxima Nova Regular"/>
              </a:rPr>
              <a:t> at 130% </a:t>
            </a:r>
            <a:r>
              <a:rPr lang="de-DE" kern="0" dirty="0" err="1">
                <a:cs typeface="Proxima Nova Regular"/>
              </a:rPr>
              <a:t>of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text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size</a:t>
            </a:r>
            <a:r>
              <a:rPr lang="de-DE" kern="0" dirty="0">
                <a:cs typeface="Proxima Nova Regular"/>
              </a:rPr>
              <a:t>.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cs typeface="Proxima Nova Regular"/>
              </a:rPr>
              <a:t>The </a:t>
            </a:r>
            <a:r>
              <a:rPr lang="de-DE" kern="0" dirty="0" err="1">
                <a:cs typeface="Proxima Nova Regular"/>
              </a:rPr>
              <a:t>fontsize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used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within</a:t>
            </a:r>
            <a:r>
              <a:rPr lang="de-DE" kern="0" dirty="0">
                <a:cs typeface="Proxima Nova Regular"/>
              </a:rPr>
              <a:t> double </a:t>
            </a:r>
            <a:r>
              <a:rPr lang="de-DE" kern="0" dirty="0" err="1">
                <a:cs typeface="Proxima Nova Regular"/>
              </a:rPr>
              <a:t>column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copy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boxes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usually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is</a:t>
            </a:r>
            <a:r>
              <a:rPr lang="de-DE" kern="0" dirty="0">
                <a:cs typeface="Proxima Nova Regular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>
                <a:cs typeface="Proxima Nova Regular"/>
              </a:rPr>
              <a:t>If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necessary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suitable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presentation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of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your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content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you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may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reduce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the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fontsize</a:t>
            </a:r>
            <a:r>
              <a:rPr lang="de-DE" sz="1400" kern="0" dirty="0">
                <a:cs typeface="Proxima Nova Regular"/>
              </a:rPr>
              <a:t> </a:t>
            </a:r>
            <a:r>
              <a:rPr lang="de-DE" sz="1400" kern="0" dirty="0" err="1">
                <a:cs typeface="Proxima Nova Regular"/>
              </a:rPr>
              <a:t>to</a:t>
            </a:r>
            <a:r>
              <a:rPr lang="de-DE" sz="1400" kern="0" dirty="0">
                <a:cs typeface="Proxima Nova Regular"/>
              </a:rPr>
              <a:t> 14pt.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DOUBLE COLUMN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Samples WITH AND WITHOUT BULLETED TEXT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7533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usage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066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1"/>
            <a:ext cx="9141291" cy="51435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3879633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FULLSCREEN BACKGROUND IMAGE OPTIMIZED for web (not grainy)</a:t>
            </a:r>
            <a:endParaRPr lang="de-DE" dirty="0">
              <a:solidFill>
                <a:srgbClr val="FFFFFF"/>
              </a:solidFill>
              <a:latin typeface="Proxima Nova Light"/>
              <a:cs typeface="Proxima Nova Light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73853" y="4019970"/>
            <a:ext cx="7968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filled</a:t>
            </a:r>
            <a:r>
              <a:rPr lang="it-IT" dirty="0"/>
              <a:t> with 50% </a:t>
            </a:r>
            <a:r>
              <a:rPr lang="it-IT" dirty="0" err="1"/>
              <a:t>transparency</a:t>
            </a:r>
            <a:r>
              <a:rPr lang="it-IT" dirty="0"/>
              <a:t> </a:t>
            </a:r>
            <a:r>
              <a:rPr lang="it-IT" dirty="0" err="1"/>
              <a:t>black</a:t>
            </a:r>
            <a:r>
              <a:rPr lang="it-IT" dirty="0"/>
              <a:t>. The </a:t>
            </a:r>
            <a:r>
              <a:rPr lang="it-IT" dirty="0" err="1"/>
              <a:t>little</a:t>
            </a:r>
            <a:r>
              <a:rPr lang="it-IT" dirty="0"/>
              <a:t> man 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bottom right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brought</a:t>
            </a:r>
            <a:r>
              <a:rPr lang="it-IT" dirty="0"/>
              <a:t> in front,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pasted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slide.</a:t>
            </a: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3"/>
          <a:stretch/>
        </p:blipFill>
        <p:spPr>
          <a:xfrm>
            <a:off x="2709" y="0"/>
            <a:ext cx="9141291" cy="387391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Sottotitolo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Picture optimized for web on</a:t>
            </a:r>
            <a:r>
              <a:rPr lang="it-IT" dirty="0"/>
              <a:t> BLACK background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73853" y="4161067"/>
            <a:ext cx="7968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filled</a:t>
            </a:r>
            <a:r>
              <a:rPr lang="it-IT" dirty="0"/>
              <a:t> with 100% </a:t>
            </a:r>
            <a:r>
              <a:rPr lang="it-IT" dirty="0" err="1"/>
              <a:t>black</a:t>
            </a:r>
            <a:r>
              <a:rPr lang="it-IT" dirty="0"/>
              <a:t> and are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the slide master.</a:t>
            </a:r>
          </a:p>
        </p:txBody>
      </p:sp>
    </p:spTree>
    <p:extLst>
      <p:ext uri="{BB962C8B-B14F-4D97-AF65-F5344CB8AC3E}">
        <p14:creationId xmlns:p14="http://schemas.microsoft.com/office/powerpoint/2010/main" val="412233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>
                <a:latin typeface="Arial Black" panose="020B0A04020102020204" pitchFamily="34" charset="0"/>
              </a:rPr>
              <a:t>EVIDENCE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style.</a:t>
            </a:r>
          </a:p>
          <a:p>
            <a:r>
              <a:rPr lang="it-IT" i="1" dirty="0" err="1"/>
              <a:t>Lorem</a:t>
            </a:r>
            <a:r>
              <a:rPr lang="it-IT" i="1" dirty="0"/>
              <a:t> </a:t>
            </a:r>
            <a:r>
              <a:rPr lang="it-IT" i="1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ligula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massa.</a:t>
            </a:r>
          </a:p>
          <a:p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The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fontsize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used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within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side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copy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boxes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usually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is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16pt</a:t>
            </a:r>
            <a:r>
              <a:rPr lang="it-IT" dirty="0"/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With SIDE TEXT</a:t>
            </a:r>
          </a:p>
        </p:txBody>
      </p:sp>
      <p:pic>
        <p:nvPicPr>
          <p:cNvPr id="11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/>
          <a:stretch/>
        </p:blipFill>
        <p:spPr>
          <a:xfrm>
            <a:off x="4025735" y="1417013"/>
            <a:ext cx="5118265" cy="30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>
                <a:latin typeface="Arial Black" panose="020B0A04020102020204" pitchFamily="34" charset="0"/>
              </a:rPr>
              <a:t>EVIDENCE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style.</a:t>
            </a:r>
          </a:p>
          <a:p>
            <a:r>
              <a:rPr lang="it-IT" i="1" dirty="0" err="1"/>
              <a:t>Lorem</a:t>
            </a:r>
            <a:r>
              <a:rPr lang="it-IT" i="1" dirty="0"/>
              <a:t> </a:t>
            </a:r>
            <a:r>
              <a:rPr lang="it-IT" i="1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ligula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massa.</a:t>
            </a:r>
          </a:p>
          <a:p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The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fontsize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used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within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side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copy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boxes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usually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is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16pt</a:t>
            </a:r>
            <a:r>
              <a:rPr lang="it-IT" dirty="0"/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424680" y="408191"/>
            <a:ext cx="8294641" cy="266461"/>
          </a:xfrm>
        </p:spPr>
        <p:txBody>
          <a:bodyPr/>
          <a:lstStyle/>
          <a:p>
            <a:r>
              <a:rPr lang="it-IT" dirty="0"/>
              <a:t>TEMPLATE WITH INSERT GRADIENT</a:t>
            </a:r>
          </a:p>
        </p:txBody>
      </p:sp>
      <p:sp>
        <p:nvSpPr>
          <p:cNvPr id="8" name="Segnaposto contenuto 7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GROWHT</a:t>
            </a:r>
            <a:endParaRPr lang="it-IT" sz="7200" dirty="0">
              <a:solidFill>
                <a:srgbClr val="FFFFFF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YOU CAN HIGHLIGH SOME TEXT HERE.</a:t>
            </a:r>
          </a:p>
          <a:p>
            <a:r>
              <a:rPr lang="it-IT" dirty="0">
                <a:solidFill>
                  <a:srgbClr val="FFFFFF"/>
                </a:solidFill>
              </a:rPr>
              <a:t>OR EVEN PUT EMPHASIS ON DATA.</a:t>
            </a:r>
          </a:p>
          <a:p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With SIDE TEXT</a:t>
            </a:r>
          </a:p>
        </p:txBody>
      </p:sp>
      <p:sp>
        <p:nvSpPr>
          <p:cNvPr id="9" name="Rettangolo 8"/>
          <p:cNvSpPr/>
          <p:nvPr/>
        </p:nvSpPr>
        <p:spPr>
          <a:xfrm>
            <a:off x="4220151" y="3444587"/>
            <a:ext cx="2257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dirty="0">
                <a:solidFill>
                  <a:srgbClr val="FFFFFF"/>
                </a:solidFill>
                <a:latin typeface="Arial Black"/>
                <a:cs typeface="Arial Black"/>
              </a:rPr>
              <a:t>+60%</a:t>
            </a:r>
          </a:p>
        </p:txBody>
      </p:sp>
    </p:spTree>
    <p:extLst>
      <p:ext uri="{BB962C8B-B14F-4D97-AF65-F5344CB8AC3E}">
        <p14:creationId xmlns:p14="http://schemas.microsoft.com/office/powerpoint/2010/main" val="1809189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EXAMPLE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hteck 4"/>
          <p:cNvSpPr/>
          <p:nvPr/>
        </p:nvSpPr>
        <p:spPr>
          <a:xfrm rot="5400000">
            <a:off x="4384495" y="-3003811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332349"/>
              </p:ext>
            </p:extLst>
          </p:nvPr>
        </p:nvGraphicFramePr>
        <p:xfrm>
          <a:off x="603246" y="1380686"/>
          <a:ext cx="7937501" cy="333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7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ISSUE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NUMBER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standard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standard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highlighted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highlighted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 It"/>
                        </a:rPr>
                        <a:t>text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FFFFFF"/>
                          </a:solidFill>
                          <a:latin typeface="+mn-lt"/>
                          <a:cs typeface="Proxima Nova Regular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4" y="273740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4" y="3730968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3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Reply SpA - RUNNING MAN 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879575"/>
            <a:ext cx="2082800" cy="20828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2075" y="3256126"/>
            <a:ext cx="76830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90252"/>
            <a:r>
              <a:rPr lang="en-US" sz="2400" dirty="0">
                <a:latin typeface="Arial Black" panose="020B0A04020102020204" pitchFamily="34" charset="0"/>
                <a:cs typeface="Proxima Nova Extrabld"/>
              </a:rPr>
              <a:t>“Reactive programming is the most cool paradigm to improve UI and UX”, </a:t>
            </a:r>
            <a:r>
              <a:rPr lang="en-US" sz="2400" dirty="0">
                <a:solidFill>
                  <a:schemeClr val="tx2"/>
                </a:solidFill>
              </a:rPr>
              <a:t>John Lennon</a:t>
            </a:r>
          </a:p>
        </p:txBody>
      </p:sp>
    </p:spTree>
    <p:extLst>
      <p:ext uri="{BB962C8B-B14F-4D97-AF65-F5344CB8AC3E}">
        <p14:creationId xmlns:p14="http://schemas.microsoft.com/office/powerpoint/2010/main" val="21871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programming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ways to do Reactive Programming: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BY DESIGN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React</a:t>
            </a:r>
            <a:r>
              <a:rPr lang="it-IT" dirty="0"/>
              <a:t>, </a:t>
            </a:r>
            <a:r>
              <a:rPr lang="it-IT" dirty="0" err="1"/>
              <a:t>Redux</a:t>
            </a:r>
            <a:r>
              <a:rPr lang="it-IT" dirty="0"/>
              <a:t>, </a:t>
            </a:r>
            <a:r>
              <a:rPr lang="it-IT" dirty="0" err="1"/>
              <a:t>React</a:t>
            </a:r>
            <a:r>
              <a:rPr lang="it-IT" dirty="0"/>
              <a:t> Native, </a:t>
            </a:r>
            <a:r>
              <a:rPr lang="it-IT" dirty="0" err="1"/>
              <a:t>Flutter</a:t>
            </a:r>
            <a:r>
              <a:rPr lang="it-IT" dirty="0"/>
              <a:t>, </a:t>
            </a:r>
            <a:r>
              <a:rPr lang="it-IT" dirty="0" err="1"/>
              <a:t>ecc</a:t>
            </a:r>
            <a:endParaRPr lang="de-DE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Through </a:t>
            </a: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libraries</a:t>
            </a:r>
            <a:r>
              <a:rPr lang="de-DE" kern="0" dirty="0">
                <a:cs typeface="Proxima Nova Regular"/>
              </a:rPr>
              <a:t>: </a:t>
            </a:r>
            <a:r>
              <a:rPr lang="en-US" kern="0" dirty="0">
                <a:cs typeface="Proxima Nova Regular"/>
              </a:rPr>
              <a:t>the most popular is </a:t>
            </a:r>
            <a:r>
              <a:rPr lang="it-IT" b="1" dirty="0" err="1"/>
              <a:t>Reactive</a:t>
            </a:r>
            <a:r>
              <a:rPr lang="it-IT" b="1" dirty="0"/>
              <a:t> Extensions </a:t>
            </a:r>
            <a:r>
              <a:rPr lang="en-US" kern="0" dirty="0">
                <a:cs typeface="Proxima Nova Regular"/>
              </a:rPr>
              <a:t>(aka </a:t>
            </a:r>
            <a:r>
              <a:rPr lang="en-US" kern="0" dirty="0" err="1">
                <a:cs typeface="Proxima Nova Regular"/>
              </a:rPr>
              <a:t>ReactiveX</a:t>
            </a:r>
            <a:r>
              <a:rPr lang="en-US" kern="0" dirty="0">
                <a:cs typeface="Proxima Nova Regular"/>
              </a:rPr>
              <a:t>)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71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</a:t>
            </a:r>
            <a:r>
              <a:rPr lang="it-IT" dirty="0"/>
              <a:t> X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An API for </a:t>
            </a:r>
            <a:r>
              <a:rPr lang="it-IT" dirty="0" err="1"/>
              <a:t>asynchronous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 with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streams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en-US" dirty="0"/>
              <a:t>Main characteristics are: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cap="all" dirty="0">
                <a:solidFill>
                  <a:schemeClr val="tx2"/>
                </a:solidFill>
                <a:cs typeface="Arial"/>
              </a:rPr>
              <a:t>FRONTEND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Manipulate</a:t>
            </a:r>
            <a:r>
              <a:rPr lang="it-IT" dirty="0"/>
              <a:t> UI </a:t>
            </a:r>
            <a:r>
              <a:rPr lang="it-IT" dirty="0" err="1"/>
              <a:t>events</a:t>
            </a:r>
            <a:r>
              <a:rPr lang="it-IT" dirty="0"/>
              <a:t> and API </a:t>
            </a:r>
            <a:r>
              <a:rPr lang="it-IT" dirty="0" err="1"/>
              <a:t>responses</a:t>
            </a:r>
            <a:r>
              <a:rPr lang="en-US" dirty="0"/>
              <a:t> </a:t>
            </a:r>
            <a:endParaRPr lang="de-DE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cap="all" dirty="0">
                <a:solidFill>
                  <a:schemeClr val="tx2"/>
                </a:solidFill>
                <a:cs typeface="Arial"/>
              </a:rPr>
              <a:t>MULTI-PLATFORM</a:t>
            </a:r>
            <a:r>
              <a:rPr lang="de-DE" kern="0" dirty="0">
                <a:cs typeface="Proxima Nova Regular"/>
              </a:rPr>
              <a:t>: </a:t>
            </a:r>
            <a:r>
              <a:rPr lang="en-US" kern="0" dirty="0" err="1">
                <a:cs typeface="Proxima Nova Regular"/>
              </a:rPr>
              <a:t>RxJava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RxJs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RxGo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RxDart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RxKotlin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RxCpp</a:t>
            </a:r>
            <a:r>
              <a:rPr lang="en-US" kern="0" dirty="0">
                <a:cs typeface="Proxima Nova Regular"/>
              </a:rPr>
              <a:t>, </a:t>
            </a:r>
            <a:r>
              <a:rPr lang="en-US" kern="0" dirty="0" err="1">
                <a:cs typeface="Proxima Nova Regular"/>
              </a:rPr>
              <a:t>RxPy</a:t>
            </a:r>
            <a:r>
              <a:rPr lang="en-US" kern="0" dirty="0">
                <a:cs typeface="Proxima Nova Regular"/>
              </a:rPr>
              <a:t>, Rx</a:t>
            </a:r>
            <a:r>
              <a:rPr lang="it-IT" kern="0" dirty="0">
                <a:cs typeface="Proxima Nova Regular"/>
              </a:rPr>
              <a:t>Scala, </a:t>
            </a:r>
            <a:r>
              <a:rPr lang="it-IT" kern="0" dirty="0" err="1">
                <a:cs typeface="Proxima Nova Regular"/>
              </a:rPr>
              <a:t>ecc</a:t>
            </a:r>
            <a:endParaRPr lang="it-IT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cap="all" dirty="0">
                <a:solidFill>
                  <a:schemeClr val="tx2"/>
                </a:solidFill>
                <a:cs typeface="Arial"/>
              </a:rPr>
              <a:t>BACKEND</a:t>
            </a:r>
            <a:r>
              <a:rPr lang="de-DE" kern="0" dirty="0">
                <a:cs typeface="Proxima Nova Regular"/>
              </a:rPr>
              <a:t>: </a:t>
            </a:r>
            <a:r>
              <a:rPr lang="en-US" kern="0" dirty="0">
                <a:cs typeface="Proxima Nova Regular"/>
              </a:rPr>
              <a:t>Easy to handle a</a:t>
            </a:r>
            <a:r>
              <a:rPr lang="it-IT" dirty="0" err="1"/>
              <a:t>synchronicity</a:t>
            </a:r>
            <a:r>
              <a:rPr lang="it-IT" dirty="0"/>
              <a:t> and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concurrent</a:t>
            </a:r>
            <a:r>
              <a:rPr lang="it-IT" dirty="0"/>
              <a:t> code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kern="0" dirty="0">
                <a:cs typeface="Proxima Nova Regular"/>
              </a:rPr>
              <a:t>Used by company like Microsoft, Netflix, Airbnb and Concept Reply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de-DE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kern="0" dirty="0">
              <a:cs typeface="Proxima Nova Regular"/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Libraries for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6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ReactivEX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Essential concepts in </a:t>
            </a:r>
            <a:r>
              <a:rPr lang="en-US" dirty="0" err="1"/>
              <a:t>ReactiveX</a:t>
            </a:r>
            <a:r>
              <a:rPr lang="en-US" dirty="0"/>
              <a:t>: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OBSERVABLE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represents</a:t>
            </a:r>
            <a:r>
              <a:rPr lang="it-IT" dirty="0"/>
              <a:t> a </a:t>
            </a:r>
            <a:r>
              <a:rPr lang="it-IT" dirty="0" err="1"/>
              <a:t>stream</a:t>
            </a:r>
            <a:r>
              <a:rPr lang="it-IT" dirty="0"/>
              <a:t> of </a:t>
            </a:r>
            <a:r>
              <a:rPr lang="it-IT" dirty="0" err="1"/>
              <a:t>asynchronous</a:t>
            </a:r>
            <a:r>
              <a:rPr lang="it-IT" dirty="0"/>
              <a:t> </a:t>
            </a:r>
            <a:r>
              <a:rPr lang="it-IT" dirty="0" err="1"/>
              <a:t>events</a:t>
            </a:r>
            <a:endParaRPr lang="de-DE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OBSERVER</a:t>
            </a:r>
            <a:r>
              <a:rPr lang="de-DE" kern="0" dirty="0">
                <a:cs typeface="Proxima Nova Regular"/>
              </a:rPr>
              <a:t>: Observer </a:t>
            </a:r>
            <a:r>
              <a:rPr lang="de-DE" i="1" kern="0" dirty="0" err="1">
                <a:cs typeface="Proxima Nova Regular"/>
              </a:rPr>
              <a:t>subscribes</a:t>
            </a:r>
            <a:r>
              <a:rPr lang="de-DE" kern="0" dirty="0">
                <a:cs typeface="Proxima Nova Regular"/>
              </a:rPr>
              <a:t> </a:t>
            </a:r>
            <a:r>
              <a:rPr lang="de-DE" kern="0" dirty="0" err="1">
                <a:cs typeface="Proxima Nova Regular"/>
              </a:rPr>
              <a:t>to</a:t>
            </a:r>
            <a:r>
              <a:rPr lang="de-DE" kern="0" dirty="0">
                <a:cs typeface="Proxima Nova Regular"/>
              </a:rPr>
              <a:t> an Observable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observer</a:t>
            </a:r>
            <a:r>
              <a:rPr lang="it-IT" dirty="0"/>
              <a:t> </a:t>
            </a:r>
            <a:r>
              <a:rPr lang="it-IT" dirty="0" err="1"/>
              <a:t>reacts</a:t>
            </a:r>
            <a:r>
              <a:rPr lang="it-IT" dirty="0"/>
              <a:t> to </a:t>
            </a:r>
            <a:r>
              <a:rPr lang="it-IT" dirty="0" err="1"/>
              <a:t>whatever</a:t>
            </a:r>
            <a:r>
              <a:rPr lang="it-IT" dirty="0"/>
              <a:t> item or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items</a:t>
            </a:r>
            <a:r>
              <a:rPr lang="it-IT" dirty="0"/>
              <a:t> the </a:t>
            </a:r>
            <a:r>
              <a:rPr lang="it-IT" dirty="0" err="1"/>
              <a:t>Observable</a:t>
            </a:r>
            <a:r>
              <a:rPr lang="it-IT" dirty="0"/>
              <a:t> </a:t>
            </a:r>
            <a:r>
              <a:rPr lang="it-IT" i="1" dirty="0" err="1"/>
              <a:t>emits</a:t>
            </a:r>
            <a:endParaRPr lang="it-IT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>
                <a:solidFill>
                  <a:schemeClr val="tx2"/>
                </a:solidFill>
                <a:latin typeface="Arial"/>
                <a:cs typeface="Arial"/>
              </a:rPr>
              <a:t>Operator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/>
              <a:t>are </a:t>
            </a:r>
            <a:r>
              <a:rPr lang="it-IT" dirty="0" err="1"/>
              <a:t>composable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with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filter</a:t>
            </a:r>
            <a:r>
              <a:rPr lang="it-IT" dirty="0"/>
              <a:t>, </a:t>
            </a:r>
            <a:r>
              <a:rPr lang="it-IT" dirty="0" err="1"/>
              <a:t>select</a:t>
            </a:r>
            <a:r>
              <a:rPr lang="it-IT" dirty="0"/>
              <a:t>, </a:t>
            </a:r>
            <a:r>
              <a:rPr lang="it-IT" dirty="0" err="1"/>
              <a:t>transform</a:t>
            </a:r>
            <a:r>
              <a:rPr lang="it-IT" dirty="0"/>
              <a:t>, combine, and compose </a:t>
            </a:r>
            <a:r>
              <a:rPr lang="it-IT" dirty="0" err="1"/>
              <a:t>Observables</a:t>
            </a:r>
            <a:r>
              <a:rPr lang="it-IT" dirty="0"/>
              <a:t>. </a:t>
            </a:r>
            <a:r>
              <a:rPr lang="it-IT" dirty="0" err="1"/>
              <a:t>Examples</a:t>
            </a:r>
            <a:r>
              <a:rPr lang="it-IT" dirty="0"/>
              <a:t> of </a:t>
            </a:r>
            <a:r>
              <a:rPr lang="it-IT" dirty="0" err="1"/>
              <a:t>operators</a:t>
            </a:r>
            <a:r>
              <a:rPr lang="it-IT" dirty="0"/>
              <a:t> are </a:t>
            </a:r>
            <a:r>
              <a:rPr lang="it-IT" dirty="0" err="1"/>
              <a:t>map</a:t>
            </a:r>
            <a:r>
              <a:rPr lang="it-IT" dirty="0"/>
              <a:t>, </a:t>
            </a:r>
            <a:r>
              <a:rPr lang="it-IT" dirty="0" err="1"/>
              <a:t>filter</a:t>
            </a:r>
            <a:r>
              <a:rPr lang="it-IT" dirty="0"/>
              <a:t>, </a:t>
            </a:r>
            <a:r>
              <a:rPr lang="it-IT" dirty="0" err="1"/>
              <a:t>combineLatest</a:t>
            </a:r>
            <a:r>
              <a:rPr lang="it-IT" dirty="0"/>
              <a:t>, </a:t>
            </a:r>
            <a:r>
              <a:rPr lang="it-IT" dirty="0" err="1"/>
              <a:t>etc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865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Reactive</a:t>
            </a:r>
            <a:r>
              <a:rPr lang="it-IT" dirty="0"/>
              <a:t> X and </a:t>
            </a:r>
            <a:r>
              <a:rPr lang="it-IT" dirty="0" err="1"/>
              <a:t>ios</a:t>
            </a:r>
            <a:br>
              <a:rPr lang="it-IT" dirty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30000"/>
            </a:pPr>
            <a:r>
              <a:rPr lang="it-IT" sz="1600" dirty="0"/>
              <a:t>Libraries for iOS </a:t>
            </a:r>
            <a:r>
              <a:rPr lang="it-IT" sz="1600" dirty="0" err="1"/>
              <a:t>development</a:t>
            </a:r>
            <a:r>
              <a:rPr lang="it-IT" sz="1600" dirty="0"/>
              <a:t>:</a:t>
            </a:r>
            <a:endParaRPr lang="de-DE" sz="1600" cap="all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RxSwift</a:t>
            </a:r>
            <a:r>
              <a:rPr lang="de-DE" kern="0" dirty="0">
                <a:cs typeface="Proxima Nova Regular"/>
              </a:rPr>
              <a:t>: </a:t>
            </a:r>
            <a:r>
              <a:rPr lang="it-IT" kern="0" dirty="0" err="1"/>
              <a:t>ReactiveX</a:t>
            </a:r>
            <a:r>
              <a:rPr lang="it-IT" kern="0" dirty="0"/>
              <a:t> for </a:t>
            </a:r>
            <a:r>
              <a:rPr lang="it-IT" kern="0" dirty="0" err="1"/>
              <a:t>Swift</a:t>
            </a:r>
            <a:r>
              <a:rPr lang="it-IT" kern="0" dirty="0"/>
              <a:t>, </a:t>
            </a:r>
            <a:r>
              <a:rPr lang="it-IT" kern="0" dirty="0" err="1"/>
              <a:t>provides</a:t>
            </a:r>
            <a:r>
              <a:rPr lang="it-IT" kern="0" dirty="0"/>
              <a:t> the </a:t>
            </a:r>
            <a:r>
              <a:rPr lang="it-IT" kern="0" dirty="0" err="1"/>
              <a:t>fundamentals</a:t>
            </a:r>
            <a:r>
              <a:rPr lang="it-IT" kern="0" dirty="0"/>
              <a:t> of </a:t>
            </a:r>
            <a:r>
              <a:rPr lang="it-IT" kern="0" dirty="0" err="1"/>
              <a:t>Observables</a:t>
            </a:r>
            <a:endParaRPr lang="de-DE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RxCOCOA</a:t>
            </a:r>
            <a:r>
              <a:rPr lang="de-DE" kern="0" dirty="0">
                <a:cs typeface="Proxima Nova Regular"/>
              </a:rPr>
              <a:t>:  </a:t>
            </a:r>
            <a:r>
              <a:rPr lang="it-IT" kern="0" dirty="0" err="1"/>
              <a:t>RxSwift's</a:t>
            </a:r>
            <a:r>
              <a:rPr lang="it-IT" kern="0" dirty="0"/>
              <a:t> </a:t>
            </a:r>
            <a:r>
              <a:rPr lang="it-IT" kern="0" dirty="0" err="1"/>
              <a:t>companion</a:t>
            </a:r>
            <a:r>
              <a:rPr lang="it-IT" kern="0" dirty="0"/>
              <a:t>, </a:t>
            </a:r>
            <a:r>
              <a:rPr lang="it-IT" dirty="0" err="1"/>
              <a:t>extensions</a:t>
            </a:r>
            <a:r>
              <a:rPr lang="it-IT" dirty="0"/>
              <a:t> to the </a:t>
            </a:r>
            <a:r>
              <a:rPr lang="it-IT" dirty="0" err="1"/>
              <a:t>Cocoa</a:t>
            </a:r>
            <a:r>
              <a:rPr lang="it-IT" dirty="0"/>
              <a:t> and </a:t>
            </a:r>
            <a:r>
              <a:rPr lang="it-IT" dirty="0" err="1"/>
              <a:t>Cocoa</a:t>
            </a:r>
            <a:r>
              <a:rPr lang="it-IT" dirty="0"/>
              <a:t> </a:t>
            </a:r>
            <a:r>
              <a:rPr lang="it-IT" dirty="0" err="1"/>
              <a:t>Touch</a:t>
            </a:r>
            <a:r>
              <a:rPr lang="it-IT" dirty="0"/>
              <a:t> </a:t>
            </a:r>
            <a:r>
              <a:rPr lang="it-IT" dirty="0" err="1"/>
              <a:t>frameworks</a:t>
            </a:r>
            <a:r>
              <a:rPr lang="it-IT" dirty="0"/>
              <a:t> </a:t>
            </a:r>
            <a:endParaRPr lang="it-IT" kern="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RxDataSources</a:t>
            </a:r>
            <a:r>
              <a:rPr lang="de-DE" kern="0" dirty="0"/>
              <a:t>: </a:t>
            </a:r>
            <a:r>
              <a:rPr lang="it-IT" kern="0" dirty="0" err="1"/>
              <a:t>Reactive</a:t>
            </a:r>
            <a:r>
              <a:rPr lang="it-IT" kern="0" dirty="0"/>
              <a:t> </a:t>
            </a:r>
            <a:r>
              <a:rPr lang="it-IT" dirty="0"/>
              <a:t>data </a:t>
            </a:r>
            <a:r>
              <a:rPr lang="it-IT" dirty="0" err="1"/>
              <a:t>sources</a:t>
            </a:r>
            <a:r>
              <a:rPr lang="it-IT" dirty="0"/>
              <a:t> for </a:t>
            </a:r>
            <a:r>
              <a:rPr lang="it-IT" dirty="0" err="1"/>
              <a:t>UITableViews</a:t>
            </a:r>
            <a:r>
              <a:rPr lang="it-IT" dirty="0"/>
              <a:t> and </a:t>
            </a:r>
            <a:r>
              <a:rPr lang="it-IT" dirty="0" err="1"/>
              <a:t>UICollectionViews</a:t>
            </a:r>
            <a:r>
              <a:rPr lang="it-IT" dirty="0"/>
              <a:t> (</a:t>
            </a:r>
            <a:r>
              <a:rPr lang="it-IT" dirty="0" err="1"/>
              <a:t>sections</a:t>
            </a:r>
            <a:r>
              <a:rPr lang="it-IT" dirty="0"/>
              <a:t>, </a:t>
            </a:r>
            <a:r>
              <a:rPr lang="it-IT" dirty="0" err="1"/>
              <a:t>animated</a:t>
            </a:r>
            <a:r>
              <a:rPr lang="it-IT" dirty="0"/>
              <a:t> </a:t>
            </a:r>
            <a:r>
              <a:rPr lang="it-IT" dirty="0" err="1"/>
              <a:t>updates</a:t>
            </a:r>
            <a:r>
              <a:rPr lang="it-IT" dirty="0"/>
              <a:t>, editing ...).</a:t>
            </a:r>
            <a:endParaRPr lang="de-DE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RxGesture</a:t>
            </a:r>
            <a:r>
              <a:rPr lang="de-DE" kern="0" dirty="0">
                <a:cs typeface="Proxima Nova Regular"/>
              </a:rPr>
              <a:t>: </a:t>
            </a:r>
            <a:r>
              <a:rPr lang="de-DE" kern="0" dirty="0" err="1">
                <a:cs typeface="Proxima Nova Regular"/>
              </a:rPr>
              <a:t>Reactive</a:t>
            </a:r>
            <a:r>
              <a:rPr lang="de-DE" kern="0" dirty="0">
                <a:cs typeface="Proxima Nova Regular"/>
              </a:rPr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gestures</a:t>
            </a:r>
            <a:r>
              <a:rPr lang="it-IT" dirty="0"/>
              <a:t> (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tap</a:t>
            </a:r>
            <a:r>
              <a:rPr lang="it-IT" dirty="0"/>
              <a:t>, pan, </a:t>
            </a:r>
            <a:r>
              <a:rPr lang="it-IT" dirty="0" err="1"/>
              <a:t>swipe</a:t>
            </a:r>
            <a:r>
              <a:rPr lang="it-IT" dirty="0"/>
              <a:t>, </a:t>
            </a:r>
            <a:r>
              <a:rPr lang="it-IT" dirty="0" err="1"/>
              <a:t>ecc</a:t>
            </a:r>
            <a:r>
              <a:rPr lang="it-IT" dirty="0"/>
              <a:t>) </a:t>
            </a:r>
            <a:r>
              <a:rPr lang="it-IT" dirty="0" err="1"/>
              <a:t>wrapper</a:t>
            </a:r>
            <a:r>
              <a:rPr lang="it-IT" dirty="0"/>
              <a:t> 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cap="all" dirty="0" err="1">
                <a:solidFill>
                  <a:schemeClr val="tx2"/>
                </a:solidFill>
                <a:latin typeface="Arial"/>
                <a:cs typeface="Arial"/>
              </a:rPr>
              <a:t>RxSwiftExt</a:t>
            </a:r>
            <a:r>
              <a:rPr lang="de-DE" kern="0" dirty="0">
                <a:cs typeface="Proxima Nova Regular"/>
              </a:rPr>
              <a:t>: </a:t>
            </a: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operators</a:t>
            </a:r>
            <a:r>
              <a:rPr lang="it-IT" dirty="0"/>
              <a:t> and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extensions</a:t>
            </a:r>
            <a:r>
              <a:rPr lang="it-IT" dirty="0"/>
              <a:t>.</a:t>
            </a:r>
            <a:endParaRPr lang="de-DE" kern="0" dirty="0">
              <a:cs typeface="Proxima Nova Regular"/>
            </a:endParaRPr>
          </a:p>
          <a:p>
            <a:pPr>
              <a:buClr>
                <a:schemeClr val="tx2"/>
              </a:buClr>
              <a:buSzPct val="130000"/>
            </a:pPr>
            <a:endParaRPr lang="de-DE" kern="0" dirty="0"/>
          </a:p>
          <a:p>
            <a:pPr>
              <a:buClr>
                <a:schemeClr val="tx2"/>
              </a:buClr>
              <a:buSzPct val="130000"/>
            </a:pPr>
            <a:r>
              <a:rPr lang="en-US" dirty="0"/>
              <a:t>Available through </a:t>
            </a:r>
            <a:r>
              <a:rPr lang="en-US" dirty="0" err="1"/>
              <a:t>CocoaPods</a:t>
            </a:r>
            <a:endParaRPr lang="en-US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kern="0" dirty="0">
              <a:cs typeface="Proxima Nova Regular"/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52F8159-23E9-3D47-B0D3-9EAD813C7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Libraries for </a:t>
            </a:r>
            <a:r>
              <a:rPr lang="it-IT" dirty="0" err="1"/>
              <a:t>ios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031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Reactive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Operators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47849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Custom 28">
      <a:dk1>
        <a:srgbClr val="000000"/>
      </a:dk1>
      <a:lt1>
        <a:sysClr val="window" lastClr="FFFFFF"/>
      </a:lt1>
      <a:dk2>
        <a:srgbClr val="053238"/>
      </a:dk2>
      <a:lt2>
        <a:srgbClr val="00B13F"/>
      </a:lt2>
      <a:accent1>
        <a:srgbClr val="8EF050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D1E420"/>
      </a:hlink>
      <a:folHlink>
        <a:srgbClr val="22C0BC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</Template>
  <TotalTime>1025</TotalTime>
  <Words>1178</Words>
  <Application>Microsoft Macintosh PowerPoint</Application>
  <PresentationFormat>Presentazione su schermo (16:9)</PresentationFormat>
  <Paragraphs>220</Paragraphs>
  <Slides>36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6" baseType="lpstr">
      <vt:lpstr>Arial</vt:lpstr>
      <vt:lpstr>Arial Black</vt:lpstr>
      <vt:lpstr>Calibri</vt:lpstr>
      <vt:lpstr>Menlo</vt:lpstr>
      <vt:lpstr>Proxima Nova Extrabld</vt:lpstr>
      <vt:lpstr>Proxima Nova Light</vt:lpstr>
      <vt:lpstr>Proxima Nova Regular</vt:lpstr>
      <vt:lpstr>Proxima Nova Regular It</vt:lpstr>
      <vt:lpstr>Wingdings</vt:lpstr>
      <vt:lpstr>Reply</vt:lpstr>
      <vt:lpstr>Reactive Programming in iOS</vt:lpstr>
      <vt:lpstr>Meeting agenda</vt:lpstr>
      <vt:lpstr>REACTIVE PROGRAMMING</vt:lpstr>
      <vt:lpstr>Presentazione standard di PowerPoint</vt:lpstr>
      <vt:lpstr>Reactive programming </vt:lpstr>
      <vt:lpstr>Reactive X </vt:lpstr>
      <vt:lpstr>ReactivEX </vt:lpstr>
      <vt:lpstr>Reactive X and ios </vt:lpstr>
      <vt:lpstr>Reactive Operators</vt:lpstr>
      <vt:lpstr>operators</vt:lpstr>
      <vt:lpstr>combineLatest</vt:lpstr>
      <vt:lpstr>FILTER</vt:lpstr>
      <vt:lpstr>MAP</vt:lpstr>
      <vt:lpstr>observeon</vt:lpstr>
      <vt:lpstr>Code Snippets</vt:lpstr>
      <vt:lpstr>Behavior Relay</vt:lpstr>
      <vt:lpstr>SUBSCRIBE</vt:lpstr>
      <vt:lpstr>Avoiding retain cycle</vt:lpstr>
      <vt:lpstr>Contacts &amp; resources</vt:lpstr>
      <vt:lpstr>Contacts &amp; RESOURCES </vt:lpstr>
      <vt:lpstr>Thank you</vt:lpstr>
      <vt:lpstr>Presentazione standard di PowerPoint</vt:lpstr>
      <vt:lpstr>This is a statement CHART</vt:lpstr>
      <vt:lpstr>THIS IS A statement CHART</vt:lpstr>
      <vt:lpstr>THIS IS A  STATEMENT  CHART (2)</vt:lpstr>
      <vt:lpstr>Slide with fullscreen image &amp; Text </vt:lpstr>
      <vt:lpstr>TEXT SAMPLES</vt:lpstr>
      <vt:lpstr>HEADLINE WITH HIGHLIGHT</vt:lpstr>
      <vt:lpstr>TEMPLATE WITH SINGLE COLUMN </vt:lpstr>
      <vt:lpstr>TEMPLATE WITH DOUBLE COLUMN</vt:lpstr>
      <vt:lpstr>image usage</vt:lpstr>
      <vt:lpstr>TEMPLATE WITH SINGLE IMAGE</vt:lpstr>
      <vt:lpstr>TEMPLATE WITH SINGLE IMAGE</vt:lpstr>
      <vt:lpstr>TEMPLATE WITH INSERT IMAGE</vt:lpstr>
      <vt:lpstr>TEMPLATE WITH INSERT GRADIENT</vt:lpstr>
      <vt:lpstr>Table EXAMPLE 1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OF YOUR PRESENTATION</dc:title>
  <dc:subject/>
  <dc:creator>Utente di Microsoft Office</dc:creator>
  <cp:keywords/>
  <dc:description/>
  <cp:lastModifiedBy>Utente di Microsoft Office</cp:lastModifiedBy>
  <cp:revision>38</cp:revision>
  <dcterms:created xsi:type="dcterms:W3CDTF">2018-09-21T07:19:49Z</dcterms:created>
  <dcterms:modified xsi:type="dcterms:W3CDTF">2018-11-14T18:46:36Z</dcterms:modified>
  <cp:category/>
</cp:coreProperties>
</file>